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9" r:id="rId6"/>
    <p:sldId id="259" r:id="rId7"/>
    <p:sldId id="261" r:id="rId8"/>
    <p:sldId id="263" r:id="rId9"/>
    <p:sldId id="264" r:id="rId10"/>
    <p:sldId id="262" r:id="rId11"/>
    <p:sldId id="265" r:id="rId12"/>
    <p:sldId id="266"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36918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8195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94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670616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465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37962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71236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73707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33701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408591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8F6B75-7B39-40D4-8DF0-BBD291E4C888}"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71568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8F6B75-7B39-40D4-8DF0-BBD291E4C888}" type="datetimeFigureOut">
              <a:rPr lang="en-US" smtClean="0"/>
              <a:t>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92738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8F6B75-7B39-40D4-8DF0-BBD291E4C888}" type="datetimeFigureOut">
              <a:rPr lang="en-US" smtClean="0"/>
              <a:t>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24352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6B75-7B39-40D4-8DF0-BBD291E4C888}" type="datetimeFigureOut">
              <a:rPr lang="en-US" smtClean="0"/>
              <a:t>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44191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8F6B75-7B39-40D4-8DF0-BBD291E4C888}"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67955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8F6B75-7B39-40D4-8DF0-BBD291E4C888}"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94380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8F6B75-7B39-40D4-8DF0-BBD291E4C888}" type="datetimeFigureOut">
              <a:rPr lang="en-US" smtClean="0"/>
              <a:t>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AD5299-E53E-412C-AC9C-0F419A4B990E}" type="slidenum">
              <a:rPr lang="en-US" smtClean="0"/>
              <a:t>‹#›</a:t>
            </a:fld>
            <a:endParaRPr lang="en-US"/>
          </a:p>
        </p:txBody>
      </p:sp>
    </p:spTree>
    <p:extLst>
      <p:ext uri="{BB962C8B-B14F-4D97-AF65-F5344CB8AC3E}">
        <p14:creationId xmlns:p14="http://schemas.microsoft.com/office/powerpoint/2010/main" val="81122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efarrow@purdue.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ality-certification.com/approved_devices.asp#scal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93DE-F9EE-46F4-AACC-959BD45E6DD0}"/>
              </a:ext>
            </a:extLst>
          </p:cNvPr>
          <p:cNvSpPr>
            <a:spLocks noGrp="1"/>
          </p:cNvSpPr>
          <p:nvPr>
            <p:ph type="ctrTitle"/>
          </p:nvPr>
        </p:nvSpPr>
        <p:spPr>
          <a:xfrm>
            <a:off x="-716437" y="2807167"/>
            <a:ext cx="10699422" cy="1646302"/>
          </a:xfrm>
        </p:spPr>
        <p:txBody>
          <a:bodyPr/>
          <a:lstStyle/>
          <a:p>
            <a:r>
              <a:rPr lang="en-US" dirty="0"/>
              <a:t>Indiana State Dairy Association</a:t>
            </a:r>
            <a:br>
              <a:rPr lang="en-US" dirty="0"/>
            </a:br>
            <a:endParaRPr lang="en-US" dirty="0"/>
          </a:p>
        </p:txBody>
      </p:sp>
      <p:sp>
        <p:nvSpPr>
          <p:cNvPr id="3" name="Subtitle 2">
            <a:extLst>
              <a:ext uri="{FF2B5EF4-FFF2-40B4-BE49-F238E27FC236}">
                <a16:creationId xmlns:a16="http://schemas.microsoft.com/office/drawing/2014/main" id="{CCDB8305-4E6F-4B7D-A66B-49DA12C66166}"/>
              </a:ext>
            </a:extLst>
          </p:cNvPr>
          <p:cNvSpPr>
            <a:spLocks noGrp="1"/>
          </p:cNvSpPr>
          <p:nvPr>
            <p:ph type="subTitle" idx="1"/>
          </p:nvPr>
        </p:nvSpPr>
        <p:spPr>
          <a:xfrm>
            <a:off x="1488213" y="3937711"/>
            <a:ext cx="7766936" cy="1906907"/>
          </a:xfrm>
        </p:spPr>
        <p:txBody>
          <a:bodyPr>
            <a:normAutofit lnSpcReduction="10000"/>
          </a:bodyPr>
          <a:lstStyle/>
          <a:p>
            <a:r>
              <a:rPr lang="en-US" dirty="0"/>
              <a:t>Elizabeth Straw – Executive Secretary</a:t>
            </a:r>
          </a:p>
          <a:p>
            <a:r>
              <a:rPr lang="en-US" dirty="0"/>
              <a:t>270 South Russell St</a:t>
            </a:r>
          </a:p>
          <a:p>
            <a:r>
              <a:rPr lang="en-US" dirty="0"/>
              <a:t>West Lafayette, IN 47907</a:t>
            </a:r>
          </a:p>
          <a:p>
            <a:r>
              <a:rPr lang="en-US" dirty="0"/>
              <a:t>(765) 494-8025</a:t>
            </a:r>
          </a:p>
          <a:p>
            <a:r>
              <a:rPr lang="en-US" dirty="0"/>
              <a:t>Efarrow@purdue.edu</a:t>
            </a:r>
          </a:p>
        </p:txBody>
      </p:sp>
    </p:spTree>
    <p:extLst>
      <p:ext uri="{BB962C8B-B14F-4D97-AF65-F5344CB8AC3E}">
        <p14:creationId xmlns:p14="http://schemas.microsoft.com/office/powerpoint/2010/main" val="5429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494-1B0F-4ED5-B272-7F083D3A364E}"/>
              </a:ext>
            </a:extLst>
          </p:cNvPr>
          <p:cNvSpPr>
            <a:spLocks noGrp="1"/>
          </p:cNvSpPr>
          <p:nvPr>
            <p:ph type="title"/>
          </p:nvPr>
        </p:nvSpPr>
        <p:spPr/>
        <p:txBody>
          <a:bodyPr/>
          <a:lstStyle/>
          <a:p>
            <a:r>
              <a:rPr lang="en-US" dirty="0"/>
              <a:t>Agitating and Storing Samples</a:t>
            </a:r>
          </a:p>
        </p:txBody>
      </p:sp>
      <p:sp>
        <p:nvSpPr>
          <p:cNvPr id="8" name="Content Placeholder 7">
            <a:extLst>
              <a:ext uri="{FF2B5EF4-FFF2-40B4-BE49-F238E27FC236}">
                <a16:creationId xmlns:a16="http://schemas.microsoft.com/office/drawing/2014/main" id="{2CA95B58-F5B0-44E3-A443-64DCD793A809}"/>
              </a:ext>
            </a:extLst>
          </p:cNvPr>
          <p:cNvSpPr>
            <a:spLocks noGrp="1"/>
          </p:cNvSpPr>
          <p:nvPr>
            <p:ph idx="1"/>
          </p:nvPr>
        </p:nvSpPr>
        <p:spPr>
          <a:xfrm>
            <a:off x="3223968" y="2179443"/>
            <a:ext cx="7013542" cy="3880773"/>
          </a:xfrm>
        </p:spPr>
        <p:txBody>
          <a:bodyPr/>
          <a:lstStyle/>
          <a:p>
            <a:r>
              <a:rPr lang="en-US" dirty="0"/>
              <a:t>After Sampling, Gently Invert Vial To Mix Preservative</a:t>
            </a:r>
          </a:p>
          <a:p>
            <a:pPr lvl="1"/>
            <a:r>
              <a:rPr lang="en-US" dirty="0"/>
              <a:t>Sample Should Turn Orange In Color</a:t>
            </a:r>
          </a:p>
          <a:p>
            <a:r>
              <a:rPr lang="en-US" dirty="0"/>
              <a:t>Place Samples In Sample Order From Left To Right, Top To Bottom</a:t>
            </a:r>
          </a:p>
          <a:p>
            <a:pPr lvl="1"/>
            <a:r>
              <a:rPr lang="en-US" dirty="0"/>
              <a:t>Top Row Of Samples Will Be 1-10</a:t>
            </a:r>
          </a:p>
          <a:p>
            <a:r>
              <a:rPr lang="en-US" dirty="0"/>
              <a:t>Store Samples In Cool Environment (70˚ Or Below)</a:t>
            </a:r>
          </a:p>
          <a:p>
            <a:pPr marL="457200" lvl="1" indent="0">
              <a:buNone/>
            </a:pPr>
            <a:endParaRPr lang="en-US" dirty="0"/>
          </a:p>
        </p:txBody>
      </p:sp>
      <p:pic>
        <p:nvPicPr>
          <p:cNvPr id="10" name="Picture 9">
            <a:extLst>
              <a:ext uri="{FF2B5EF4-FFF2-40B4-BE49-F238E27FC236}">
                <a16:creationId xmlns:a16="http://schemas.microsoft.com/office/drawing/2014/main" id="{9EB326B3-44CA-46F9-9F7B-9F3E3E5AD089}"/>
              </a:ext>
            </a:extLst>
          </p:cNvPr>
          <p:cNvPicPr>
            <a:picLocks noChangeAspect="1"/>
          </p:cNvPicPr>
          <p:nvPr/>
        </p:nvPicPr>
        <p:blipFill rotWithShape="1">
          <a:blip r:embed="rId2">
            <a:extLst>
              <a:ext uri="{28A0092B-C50C-407E-A947-70E740481C1C}">
                <a14:useLocalDpi xmlns:a14="http://schemas.microsoft.com/office/drawing/2010/main" val="0"/>
              </a:ext>
            </a:extLst>
          </a:blip>
          <a:srcRect l="19047" t="31780" r="13507" b="20458"/>
          <a:stretch/>
        </p:blipFill>
        <p:spPr>
          <a:xfrm>
            <a:off x="424206" y="2279192"/>
            <a:ext cx="2601798" cy="3275534"/>
          </a:xfrm>
          <a:prstGeom prst="rect">
            <a:avLst/>
          </a:prstGeom>
        </p:spPr>
      </p:pic>
      <p:pic>
        <p:nvPicPr>
          <p:cNvPr id="12" name="Picture 11">
            <a:extLst>
              <a:ext uri="{FF2B5EF4-FFF2-40B4-BE49-F238E27FC236}">
                <a16:creationId xmlns:a16="http://schemas.microsoft.com/office/drawing/2014/main" id="{035B0953-E806-42A6-9D6A-FAC4C1080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238" y="4402443"/>
            <a:ext cx="3652482" cy="2069057"/>
          </a:xfrm>
          <a:prstGeom prst="rect">
            <a:avLst/>
          </a:prstGeom>
        </p:spPr>
      </p:pic>
    </p:spTree>
    <p:extLst>
      <p:ext uri="{BB962C8B-B14F-4D97-AF65-F5344CB8AC3E}">
        <p14:creationId xmlns:p14="http://schemas.microsoft.com/office/powerpoint/2010/main" val="175438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EB74-B515-4522-BB3C-DBA0E5EF0770}"/>
              </a:ext>
            </a:extLst>
          </p:cNvPr>
          <p:cNvSpPr>
            <a:spLocks noGrp="1"/>
          </p:cNvSpPr>
          <p:nvPr>
            <p:ph type="title"/>
          </p:nvPr>
        </p:nvSpPr>
        <p:spPr/>
        <p:txBody>
          <a:bodyPr/>
          <a:lstStyle/>
          <a:p>
            <a:r>
              <a:rPr lang="en-US" dirty="0"/>
              <a:t>Sending Test Day Off</a:t>
            </a:r>
          </a:p>
        </p:txBody>
      </p:sp>
      <p:sp>
        <p:nvSpPr>
          <p:cNvPr id="3" name="Content Placeholder 2">
            <a:extLst>
              <a:ext uri="{FF2B5EF4-FFF2-40B4-BE49-F238E27FC236}">
                <a16:creationId xmlns:a16="http://schemas.microsoft.com/office/drawing/2014/main" id="{93939521-99DC-458A-AA66-CCCB907CB1D6}"/>
              </a:ext>
            </a:extLst>
          </p:cNvPr>
          <p:cNvSpPr>
            <a:spLocks noGrp="1"/>
          </p:cNvSpPr>
          <p:nvPr>
            <p:ph idx="1"/>
          </p:nvPr>
        </p:nvSpPr>
        <p:spPr>
          <a:xfrm>
            <a:off x="677334" y="2160589"/>
            <a:ext cx="8596668" cy="3880773"/>
          </a:xfrm>
        </p:spPr>
        <p:txBody>
          <a:bodyPr/>
          <a:lstStyle/>
          <a:p>
            <a:r>
              <a:rPr lang="en-US" dirty="0"/>
              <a:t>Send Test Day Papers To ISDA</a:t>
            </a:r>
          </a:p>
          <a:p>
            <a:pPr lvl="1"/>
            <a:r>
              <a:rPr lang="en-US" dirty="0"/>
              <a:t>Email Them To </a:t>
            </a:r>
            <a:r>
              <a:rPr lang="en-US" dirty="0">
                <a:hlinkClick r:id="rId2"/>
              </a:rPr>
              <a:t>efarrow@purdue.edu</a:t>
            </a:r>
            <a:r>
              <a:rPr lang="en-US" dirty="0"/>
              <a:t> Or Mail to ISDA At The Address Below</a:t>
            </a:r>
          </a:p>
          <a:p>
            <a:pPr lvl="1"/>
            <a:r>
              <a:rPr lang="en-US" dirty="0"/>
              <a:t>270 S Russell Street, West Lafayette, IN 47907</a:t>
            </a:r>
          </a:p>
          <a:p>
            <a:r>
              <a:rPr lang="en-US" dirty="0"/>
              <a:t>Before Shipping Samples, Write </a:t>
            </a:r>
            <a:r>
              <a:rPr lang="en-US" dirty="0" err="1"/>
              <a:t>Herdcode</a:t>
            </a:r>
            <a:r>
              <a:rPr lang="en-US" dirty="0"/>
              <a:t> On The Side Of First Vial</a:t>
            </a:r>
          </a:p>
          <a:p>
            <a:r>
              <a:rPr lang="en-US" dirty="0"/>
              <a:t>Ship Samples To DHI Coop</a:t>
            </a:r>
          </a:p>
          <a:p>
            <a:pPr lvl="1"/>
            <a:r>
              <a:rPr lang="en-US" dirty="0"/>
              <a:t>If Shipping Via UPS – 1224 Alton-Darby Creek Rd, Columbus, OH 43228</a:t>
            </a:r>
          </a:p>
          <a:p>
            <a:pPr lvl="1"/>
            <a:r>
              <a:rPr lang="en-US" dirty="0"/>
              <a:t>If Shipping Via USPS – P.O. Box 28168, Columbus, OH 43228</a:t>
            </a:r>
          </a:p>
          <a:p>
            <a:pPr lvl="1"/>
            <a:r>
              <a:rPr lang="en-US" dirty="0"/>
              <a:t>Ship With Sample Shipment Report</a:t>
            </a:r>
          </a:p>
          <a:p>
            <a:r>
              <a:rPr lang="en-US" dirty="0"/>
              <a:t>ISDA Offers </a:t>
            </a:r>
            <a:r>
              <a:rPr lang="en-US" dirty="0" err="1"/>
              <a:t>PrePaid</a:t>
            </a:r>
            <a:r>
              <a:rPr lang="en-US" dirty="0"/>
              <a:t> UPS Ground Labels For Herds Under 60 Does For $10</a:t>
            </a:r>
          </a:p>
        </p:txBody>
      </p:sp>
    </p:spTree>
    <p:extLst>
      <p:ext uri="{BB962C8B-B14F-4D97-AF65-F5344CB8AC3E}">
        <p14:creationId xmlns:p14="http://schemas.microsoft.com/office/powerpoint/2010/main" val="288845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B6E-2261-41DE-9D17-6B8156C9CEFD}"/>
              </a:ext>
            </a:extLst>
          </p:cNvPr>
          <p:cNvSpPr>
            <a:spLocks noGrp="1"/>
          </p:cNvSpPr>
          <p:nvPr>
            <p:ph type="title"/>
          </p:nvPr>
        </p:nvSpPr>
        <p:spPr/>
        <p:txBody>
          <a:bodyPr/>
          <a:lstStyle/>
          <a:p>
            <a:r>
              <a:rPr lang="en-US" dirty="0"/>
              <a:t>Post-Test Date</a:t>
            </a:r>
          </a:p>
        </p:txBody>
      </p:sp>
      <p:sp>
        <p:nvSpPr>
          <p:cNvPr id="3" name="Content Placeholder 2">
            <a:extLst>
              <a:ext uri="{FF2B5EF4-FFF2-40B4-BE49-F238E27FC236}">
                <a16:creationId xmlns:a16="http://schemas.microsoft.com/office/drawing/2014/main" id="{ED4C7B33-6F4C-4FB5-AB7D-5668E1472FF5}"/>
              </a:ext>
            </a:extLst>
          </p:cNvPr>
          <p:cNvSpPr>
            <a:spLocks noGrp="1"/>
          </p:cNvSpPr>
          <p:nvPr>
            <p:ph idx="1"/>
          </p:nvPr>
        </p:nvSpPr>
        <p:spPr>
          <a:xfrm>
            <a:off x="677334" y="2160589"/>
            <a:ext cx="8938006" cy="3880773"/>
          </a:xfrm>
        </p:spPr>
        <p:txBody>
          <a:bodyPr/>
          <a:lstStyle/>
          <a:p>
            <a:r>
              <a:rPr lang="en-US" dirty="0"/>
              <a:t>Sample Box Should Come Back From The lab</a:t>
            </a:r>
          </a:p>
          <a:p>
            <a:pPr marL="0" indent="0">
              <a:buNone/>
            </a:pPr>
            <a:endParaRPr lang="en-US" dirty="0"/>
          </a:p>
          <a:p>
            <a:r>
              <a:rPr lang="en-US" dirty="0"/>
              <a:t>Large Packet From The Processing Center (DRMS) Should Arrive With Your Results And Lactation Records</a:t>
            </a:r>
          </a:p>
          <a:p>
            <a:endParaRPr lang="en-US" dirty="0"/>
          </a:p>
          <a:p>
            <a:r>
              <a:rPr lang="en-US" dirty="0"/>
              <a:t>Standard Envelope From ISDA With Invoice, UPS Label, And Additional Reports Should Arrive</a:t>
            </a:r>
          </a:p>
        </p:txBody>
      </p:sp>
    </p:spTree>
    <p:extLst>
      <p:ext uri="{BB962C8B-B14F-4D97-AF65-F5344CB8AC3E}">
        <p14:creationId xmlns:p14="http://schemas.microsoft.com/office/powerpoint/2010/main" val="10961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2214-AAA8-40B9-B9E1-F060A591D881}"/>
              </a:ext>
            </a:extLst>
          </p:cNvPr>
          <p:cNvSpPr>
            <a:spLocks noGrp="1"/>
          </p:cNvSpPr>
          <p:nvPr>
            <p:ph type="title"/>
          </p:nvPr>
        </p:nvSpPr>
        <p:spPr/>
        <p:txBody>
          <a:bodyPr/>
          <a:lstStyle/>
          <a:p>
            <a:r>
              <a:rPr lang="en-US" dirty="0"/>
              <a:t>Verification Test</a:t>
            </a:r>
          </a:p>
        </p:txBody>
      </p:sp>
      <p:sp>
        <p:nvSpPr>
          <p:cNvPr id="3" name="Content Placeholder 2">
            <a:extLst>
              <a:ext uri="{FF2B5EF4-FFF2-40B4-BE49-F238E27FC236}">
                <a16:creationId xmlns:a16="http://schemas.microsoft.com/office/drawing/2014/main" id="{4E4B0E0C-0485-4682-ACF2-1CFBE02B9911}"/>
              </a:ext>
            </a:extLst>
          </p:cNvPr>
          <p:cNvSpPr>
            <a:spLocks noGrp="1"/>
          </p:cNvSpPr>
          <p:nvPr>
            <p:ph idx="1"/>
          </p:nvPr>
        </p:nvSpPr>
        <p:spPr>
          <a:xfrm>
            <a:off x="677334" y="2160589"/>
            <a:ext cx="8596668" cy="4240211"/>
          </a:xfrm>
        </p:spPr>
        <p:txBody>
          <a:bodyPr>
            <a:normAutofit/>
          </a:bodyPr>
          <a:lstStyle/>
          <a:p>
            <a:r>
              <a:rPr lang="en-US" dirty="0"/>
              <a:t>Required For Most Test Plans</a:t>
            </a:r>
          </a:p>
          <a:p>
            <a:pPr lvl="1"/>
            <a:r>
              <a:rPr lang="en-US" dirty="0"/>
              <a:t>Between 60 and 150 Days In Milk</a:t>
            </a:r>
          </a:p>
          <a:p>
            <a:pPr marL="457200" lvl="1" indent="0">
              <a:buNone/>
            </a:pPr>
            <a:endParaRPr lang="en-US" dirty="0"/>
          </a:p>
          <a:p>
            <a:r>
              <a:rPr lang="en-US" dirty="0"/>
              <a:t>Must Be Performed By A Supervisor That Is Not The Regular Supervisor</a:t>
            </a:r>
          </a:p>
          <a:p>
            <a:endParaRPr lang="en-US" dirty="0"/>
          </a:p>
          <a:p>
            <a:r>
              <a:rPr lang="en-US" dirty="0"/>
              <a:t>Supervisor Must Attend 3 Consecutive </a:t>
            </a:r>
            <a:r>
              <a:rPr lang="en-US" dirty="0" err="1"/>
              <a:t>Milkings</a:t>
            </a:r>
            <a:endParaRPr lang="en-US" dirty="0"/>
          </a:p>
          <a:p>
            <a:endParaRPr lang="en-US" dirty="0"/>
          </a:p>
          <a:p>
            <a:r>
              <a:rPr lang="en-US" dirty="0"/>
              <a:t>Supervisor Must Verify Identification (normally Tattoos) On All Animals</a:t>
            </a:r>
          </a:p>
          <a:p>
            <a:endParaRPr lang="en-US" dirty="0"/>
          </a:p>
          <a:p>
            <a:r>
              <a:rPr lang="en-US" dirty="0"/>
              <a:t>AGDA’s Verification Form Must Be Completed And Mailed To ISDA</a:t>
            </a:r>
          </a:p>
        </p:txBody>
      </p:sp>
    </p:spTree>
    <p:extLst>
      <p:ext uri="{BB962C8B-B14F-4D97-AF65-F5344CB8AC3E}">
        <p14:creationId xmlns:p14="http://schemas.microsoft.com/office/powerpoint/2010/main" val="375781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CEAC-7C31-410B-9CF7-8E5B528CCA97}"/>
              </a:ext>
            </a:extLst>
          </p:cNvPr>
          <p:cNvSpPr>
            <a:spLocks noGrp="1"/>
          </p:cNvSpPr>
          <p:nvPr>
            <p:ph type="title"/>
          </p:nvPr>
        </p:nvSpPr>
        <p:spPr/>
        <p:txBody>
          <a:bodyPr/>
          <a:lstStyle/>
          <a:p>
            <a:r>
              <a:rPr lang="en-US" dirty="0"/>
              <a:t>Round Robin</a:t>
            </a:r>
          </a:p>
        </p:txBody>
      </p:sp>
      <p:sp>
        <p:nvSpPr>
          <p:cNvPr id="3" name="Content Placeholder 2">
            <a:extLst>
              <a:ext uri="{FF2B5EF4-FFF2-40B4-BE49-F238E27FC236}">
                <a16:creationId xmlns:a16="http://schemas.microsoft.com/office/drawing/2014/main" id="{B2DC0BEC-19C5-4445-B85B-85305B82EA1A}"/>
              </a:ext>
            </a:extLst>
          </p:cNvPr>
          <p:cNvSpPr>
            <a:spLocks noGrp="1"/>
          </p:cNvSpPr>
          <p:nvPr>
            <p:ph idx="1"/>
          </p:nvPr>
        </p:nvSpPr>
        <p:spPr>
          <a:xfrm>
            <a:off x="677334" y="2160589"/>
            <a:ext cx="9239664" cy="3880773"/>
          </a:xfrm>
        </p:spPr>
        <p:txBody>
          <a:bodyPr/>
          <a:lstStyle/>
          <a:p>
            <a:r>
              <a:rPr lang="en-US" dirty="0"/>
              <a:t>Requires At Least Three DHIR Certified Supervisors</a:t>
            </a:r>
          </a:p>
          <a:p>
            <a:pPr lvl="1"/>
            <a:r>
              <a:rPr lang="en-US" dirty="0"/>
              <a:t>A Tests B, B Tests C, C Tests A</a:t>
            </a:r>
          </a:p>
          <a:p>
            <a:pPr marL="457200" lvl="1" indent="0">
              <a:buNone/>
            </a:pPr>
            <a:endParaRPr lang="en-US" dirty="0"/>
          </a:p>
          <a:p>
            <a:r>
              <a:rPr lang="en-US" dirty="0"/>
              <a:t>Verification Tests Require Supervisor Outside Of Circle (For Groups Of 3)</a:t>
            </a:r>
          </a:p>
          <a:p>
            <a:pPr lvl="1"/>
            <a:r>
              <a:rPr lang="en-US" dirty="0"/>
              <a:t>For Groups Larger Than 3, A Supervisor Other Than The Regular Supervisor Can Perform VT</a:t>
            </a:r>
          </a:p>
          <a:p>
            <a:pPr lvl="1"/>
            <a:endParaRPr lang="en-US" dirty="0"/>
          </a:p>
          <a:p>
            <a:r>
              <a:rPr lang="en-US" dirty="0"/>
              <a:t>Owners Are Eligible For Test Types 20 &amp; 22</a:t>
            </a:r>
          </a:p>
        </p:txBody>
      </p:sp>
    </p:spTree>
    <p:extLst>
      <p:ext uri="{BB962C8B-B14F-4D97-AF65-F5344CB8AC3E}">
        <p14:creationId xmlns:p14="http://schemas.microsoft.com/office/powerpoint/2010/main" val="20341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D081-3DE9-46EF-ACA8-2E5CC2AAF7F6}"/>
              </a:ext>
            </a:extLst>
          </p:cNvPr>
          <p:cNvSpPr>
            <a:spLocks noGrp="1"/>
          </p:cNvSpPr>
          <p:nvPr>
            <p:ph type="ctrTitle"/>
          </p:nvPr>
        </p:nvSpPr>
        <p:spPr>
          <a:xfrm>
            <a:off x="1507067" y="1537268"/>
            <a:ext cx="7766936" cy="1646302"/>
          </a:xfrm>
        </p:spPr>
        <p:txBody>
          <a:bodyPr/>
          <a:lstStyle/>
          <a:p>
            <a:pPr algn="ctr"/>
            <a:r>
              <a:rPr lang="en-US" dirty="0"/>
              <a:t>Questions?</a:t>
            </a:r>
          </a:p>
        </p:txBody>
      </p:sp>
      <p:sp>
        <p:nvSpPr>
          <p:cNvPr id="3" name="Subtitle 2">
            <a:extLst>
              <a:ext uri="{FF2B5EF4-FFF2-40B4-BE49-F238E27FC236}">
                <a16:creationId xmlns:a16="http://schemas.microsoft.com/office/drawing/2014/main" id="{2EB4FB34-8D8D-4091-AB0E-A2F9B096C870}"/>
              </a:ext>
            </a:extLst>
          </p:cNvPr>
          <p:cNvSpPr>
            <a:spLocks noGrp="1"/>
          </p:cNvSpPr>
          <p:nvPr>
            <p:ph type="subTitle" idx="1"/>
          </p:nvPr>
        </p:nvSpPr>
        <p:spPr>
          <a:xfrm>
            <a:off x="1507067" y="3805736"/>
            <a:ext cx="7766936" cy="2519649"/>
          </a:xfrm>
        </p:spPr>
        <p:txBody>
          <a:bodyPr>
            <a:normAutofit/>
          </a:bodyPr>
          <a:lstStyle/>
          <a:p>
            <a:r>
              <a:rPr lang="en-US" dirty="0"/>
              <a:t>Elizabeth Straw – Executive Secretary</a:t>
            </a:r>
          </a:p>
          <a:p>
            <a:r>
              <a:rPr lang="en-US" dirty="0"/>
              <a:t>270 South Russell St</a:t>
            </a:r>
          </a:p>
          <a:p>
            <a:r>
              <a:rPr lang="en-US" dirty="0"/>
              <a:t>West Lafayette, IN 47907</a:t>
            </a:r>
          </a:p>
          <a:p>
            <a:r>
              <a:rPr lang="en-US" dirty="0"/>
              <a:t>(765) 494-8025</a:t>
            </a:r>
          </a:p>
          <a:p>
            <a:r>
              <a:rPr lang="en-US" dirty="0"/>
              <a:t>Efarrow@purdue.edu</a:t>
            </a:r>
          </a:p>
        </p:txBody>
      </p:sp>
    </p:spTree>
    <p:extLst>
      <p:ext uri="{BB962C8B-B14F-4D97-AF65-F5344CB8AC3E}">
        <p14:creationId xmlns:p14="http://schemas.microsoft.com/office/powerpoint/2010/main" val="206251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EA4-5F0B-4925-ACB0-E2C3482FE7FD}"/>
              </a:ext>
            </a:extLst>
          </p:cNvPr>
          <p:cNvSpPr>
            <a:spLocks noGrp="1"/>
          </p:cNvSpPr>
          <p:nvPr>
            <p:ph type="title"/>
          </p:nvPr>
        </p:nvSpPr>
        <p:spPr>
          <a:xfrm>
            <a:off x="941285" y="609600"/>
            <a:ext cx="8596668" cy="1320800"/>
          </a:xfrm>
        </p:spPr>
        <p:txBody>
          <a:bodyPr/>
          <a:lstStyle/>
          <a:p>
            <a:r>
              <a:rPr lang="en-US" dirty="0"/>
              <a:t>Register For DHIR With ADGA</a:t>
            </a:r>
          </a:p>
        </p:txBody>
      </p:sp>
      <p:pic>
        <p:nvPicPr>
          <p:cNvPr id="4" name="Picture 3">
            <a:extLst>
              <a:ext uri="{FF2B5EF4-FFF2-40B4-BE49-F238E27FC236}">
                <a16:creationId xmlns:a16="http://schemas.microsoft.com/office/drawing/2014/main" id="{B6E774BC-7962-46F8-83D4-95D7EE42503F}"/>
              </a:ext>
            </a:extLst>
          </p:cNvPr>
          <p:cNvPicPr>
            <a:picLocks noChangeAspect="1"/>
          </p:cNvPicPr>
          <p:nvPr/>
        </p:nvPicPr>
        <p:blipFill rotWithShape="1">
          <a:blip r:embed="rId2"/>
          <a:srcRect l="31005" t="17457" r="35747" b="5293"/>
          <a:stretch/>
        </p:blipFill>
        <p:spPr>
          <a:xfrm>
            <a:off x="677334" y="1774552"/>
            <a:ext cx="3272786" cy="4277455"/>
          </a:xfrm>
          <a:prstGeom prst="rect">
            <a:avLst/>
          </a:prstGeom>
        </p:spPr>
      </p:pic>
      <p:sp>
        <p:nvSpPr>
          <p:cNvPr id="5" name="TextBox 4">
            <a:extLst>
              <a:ext uri="{FF2B5EF4-FFF2-40B4-BE49-F238E27FC236}">
                <a16:creationId xmlns:a16="http://schemas.microsoft.com/office/drawing/2014/main" id="{C95CF911-7629-4089-A527-F8B7DA1167AE}"/>
              </a:ext>
            </a:extLst>
          </p:cNvPr>
          <p:cNvSpPr txBox="1"/>
          <p:nvPr/>
        </p:nvSpPr>
        <p:spPr>
          <a:xfrm>
            <a:off x="4090390" y="2274838"/>
            <a:ext cx="5666352" cy="2308324"/>
          </a:xfrm>
          <a:prstGeom prst="rect">
            <a:avLst/>
          </a:prstGeom>
          <a:noFill/>
        </p:spPr>
        <p:txBody>
          <a:bodyPr wrap="square" rtlCol="0">
            <a:spAutoFit/>
          </a:bodyPr>
          <a:lstStyle/>
          <a:p>
            <a:r>
              <a:rPr lang="en-US" dirty="0"/>
              <a:t>Annual New Herd Test Fee</a:t>
            </a:r>
          </a:p>
          <a:p>
            <a:pPr marL="285750" indent="-285750">
              <a:buFont typeface="Arial" panose="020B0604020202020204" pitchFamily="34" charset="0"/>
              <a:buChar char="•"/>
            </a:pPr>
            <a:r>
              <a:rPr lang="en-US" dirty="0"/>
              <a:t>1-5 Does $45.00</a:t>
            </a:r>
          </a:p>
          <a:p>
            <a:pPr marL="285750" indent="-285750">
              <a:buFont typeface="Arial" panose="020B0604020202020204" pitchFamily="34" charset="0"/>
              <a:buChar char="•"/>
            </a:pPr>
            <a:r>
              <a:rPr lang="en-US" dirty="0"/>
              <a:t>6-25 Does $50.00</a:t>
            </a:r>
          </a:p>
          <a:p>
            <a:pPr marL="285750" indent="-285750">
              <a:buFont typeface="Arial" panose="020B0604020202020204" pitchFamily="34" charset="0"/>
              <a:buChar char="•"/>
            </a:pPr>
            <a:r>
              <a:rPr lang="en-US" dirty="0"/>
              <a:t>26+ Does $75.00</a:t>
            </a:r>
          </a:p>
          <a:p>
            <a:pPr marL="285750" indent="-285750">
              <a:buFont typeface="Arial" panose="020B0604020202020204" pitchFamily="34" charset="0"/>
              <a:buChar char="•"/>
            </a:pPr>
            <a:r>
              <a:rPr lang="en-US" dirty="0"/>
              <a:t>ADGA Plus Enrollment &amp; 3 DNA Tests $70</a:t>
            </a:r>
          </a:p>
          <a:p>
            <a:pPr marL="285750" indent="-285750">
              <a:buFont typeface="Arial" panose="020B0604020202020204" pitchFamily="34" charset="0"/>
              <a:buChar char="•"/>
            </a:pPr>
            <a:endParaRPr lang="en-US" dirty="0"/>
          </a:p>
          <a:p>
            <a:r>
              <a:rPr lang="en-US" dirty="0"/>
              <a:t>January 31</a:t>
            </a:r>
            <a:r>
              <a:rPr lang="en-US" baseline="30000" dirty="0"/>
              <a:t>st</a:t>
            </a:r>
            <a:r>
              <a:rPr lang="en-US" dirty="0"/>
              <a:t> Deadline Does Not Apply to New Herds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2571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EA4-5F0B-4925-ACB0-E2C3482FE7FD}"/>
              </a:ext>
            </a:extLst>
          </p:cNvPr>
          <p:cNvSpPr>
            <a:spLocks noGrp="1"/>
          </p:cNvSpPr>
          <p:nvPr>
            <p:ph type="title"/>
          </p:nvPr>
        </p:nvSpPr>
        <p:spPr>
          <a:xfrm>
            <a:off x="941285" y="609600"/>
            <a:ext cx="8596668" cy="1320800"/>
          </a:xfrm>
        </p:spPr>
        <p:txBody>
          <a:bodyPr/>
          <a:lstStyle/>
          <a:p>
            <a:r>
              <a:rPr lang="en-US" dirty="0"/>
              <a:t>Register For DHIR With ADGA</a:t>
            </a:r>
          </a:p>
        </p:txBody>
      </p:sp>
      <p:pic>
        <p:nvPicPr>
          <p:cNvPr id="4" name="Picture 3">
            <a:extLst>
              <a:ext uri="{FF2B5EF4-FFF2-40B4-BE49-F238E27FC236}">
                <a16:creationId xmlns:a16="http://schemas.microsoft.com/office/drawing/2014/main" id="{B6E774BC-7962-46F8-83D4-95D7EE42503F}"/>
              </a:ext>
            </a:extLst>
          </p:cNvPr>
          <p:cNvPicPr>
            <a:picLocks noChangeAspect="1"/>
          </p:cNvPicPr>
          <p:nvPr/>
        </p:nvPicPr>
        <p:blipFill rotWithShape="1">
          <a:blip r:embed="rId2"/>
          <a:srcRect l="31005" t="17457" r="35747" b="5293"/>
          <a:stretch/>
        </p:blipFill>
        <p:spPr>
          <a:xfrm>
            <a:off x="677334" y="1774552"/>
            <a:ext cx="3272786" cy="4277455"/>
          </a:xfrm>
          <a:prstGeom prst="rect">
            <a:avLst/>
          </a:prstGeom>
        </p:spPr>
      </p:pic>
      <p:sp>
        <p:nvSpPr>
          <p:cNvPr id="5" name="TextBox 4">
            <a:extLst>
              <a:ext uri="{FF2B5EF4-FFF2-40B4-BE49-F238E27FC236}">
                <a16:creationId xmlns:a16="http://schemas.microsoft.com/office/drawing/2014/main" id="{C95CF911-7629-4089-A527-F8B7DA1167AE}"/>
              </a:ext>
            </a:extLst>
          </p:cNvPr>
          <p:cNvSpPr txBox="1"/>
          <p:nvPr/>
        </p:nvSpPr>
        <p:spPr>
          <a:xfrm>
            <a:off x="4080541" y="2313264"/>
            <a:ext cx="5959005" cy="1754326"/>
          </a:xfrm>
          <a:prstGeom prst="rect">
            <a:avLst/>
          </a:prstGeom>
          <a:noFill/>
        </p:spPr>
        <p:txBody>
          <a:bodyPr wrap="square" rtlCol="0">
            <a:spAutoFit/>
          </a:bodyPr>
          <a:lstStyle/>
          <a:p>
            <a:r>
              <a:rPr lang="en-US" dirty="0"/>
              <a:t>Name of DHIA - Indiana State Dairy Association</a:t>
            </a:r>
          </a:p>
          <a:p>
            <a:endParaRPr lang="en-US" dirty="0"/>
          </a:p>
          <a:p>
            <a:r>
              <a:rPr lang="en-US" dirty="0"/>
              <a:t>DPRC - DRMS (Raleigh)</a:t>
            </a:r>
          </a:p>
          <a:p>
            <a:endParaRPr lang="en-US" dirty="0"/>
          </a:p>
          <a:p>
            <a:r>
              <a:rPr lang="en-US" dirty="0"/>
              <a:t>Herd Code # - Assigned By ISDA Once Contact Information Is Provided  </a:t>
            </a:r>
          </a:p>
        </p:txBody>
      </p:sp>
    </p:spTree>
    <p:extLst>
      <p:ext uri="{BB962C8B-B14F-4D97-AF65-F5344CB8AC3E}">
        <p14:creationId xmlns:p14="http://schemas.microsoft.com/office/powerpoint/2010/main" val="135673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2174-4C3F-47DE-842A-0972AEFC15CB}"/>
              </a:ext>
            </a:extLst>
          </p:cNvPr>
          <p:cNvSpPr>
            <a:spLocks noGrp="1"/>
          </p:cNvSpPr>
          <p:nvPr>
            <p:ph type="title"/>
          </p:nvPr>
        </p:nvSpPr>
        <p:spPr/>
        <p:txBody>
          <a:bodyPr/>
          <a:lstStyle/>
          <a:p>
            <a:r>
              <a:rPr lang="en-US" dirty="0"/>
              <a:t>Test Types</a:t>
            </a:r>
          </a:p>
        </p:txBody>
      </p:sp>
      <p:sp>
        <p:nvSpPr>
          <p:cNvPr id="3" name="Content Placeholder 2">
            <a:extLst>
              <a:ext uri="{FF2B5EF4-FFF2-40B4-BE49-F238E27FC236}">
                <a16:creationId xmlns:a16="http://schemas.microsoft.com/office/drawing/2014/main" id="{8F85AE02-1C12-443E-A2BE-ACEFB8846D83}"/>
              </a:ext>
            </a:extLst>
          </p:cNvPr>
          <p:cNvSpPr>
            <a:spLocks noGrp="1"/>
          </p:cNvSpPr>
          <p:nvPr>
            <p:ph idx="1"/>
          </p:nvPr>
        </p:nvSpPr>
        <p:spPr>
          <a:xfrm>
            <a:off x="677334" y="1453579"/>
            <a:ext cx="9183103" cy="4436603"/>
          </a:xfrm>
        </p:spPr>
        <p:txBody>
          <a:bodyPr>
            <a:normAutofit/>
          </a:bodyPr>
          <a:lstStyle/>
          <a:p>
            <a:endParaRPr lang="en-US" dirty="0"/>
          </a:p>
          <a:p>
            <a:r>
              <a:rPr lang="en-US" dirty="0"/>
              <a:t>DHIR 20 – Supervisor weights and samples both </a:t>
            </a:r>
            <a:r>
              <a:rPr lang="en-US" dirty="0" err="1"/>
              <a:t>milkings</a:t>
            </a:r>
            <a:r>
              <a:rPr lang="en-US" dirty="0"/>
              <a:t> on test day. Verification Test required for Top Ten Awards.</a:t>
            </a:r>
          </a:p>
          <a:p>
            <a:r>
              <a:rPr lang="en-US" dirty="0"/>
              <a:t>DHIR 22 – Supervisor collects both test day weights.  Supervisor also collects component samples alternating AM and PM samples each month.  Annual herd Verification Test and minimum DCR of 93 required for Top Ten Awards.</a:t>
            </a:r>
          </a:p>
          <a:p>
            <a:r>
              <a:rPr lang="en-US" dirty="0"/>
              <a:t>DHIR 40 O/S – Owner/Sampler weighs and samples each month and is responsible for sending in samples and paperwork.</a:t>
            </a:r>
          </a:p>
          <a:p>
            <a:pPr lvl="1"/>
            <a:r>
              <a:rPr lang="en-US" dirty="0"/>
              <a:t>For Star Recognition – A minimum DCR of 75 is required plus a herd verification test when the herd is 60-150 Days in Milk.</a:t>
            </a:r>
          </a:p>
          <a:p>
            <a:pPr lvl="1"/>
            <a:r>
              <a:rPr lang="en-US" dirty="0"/>
              <a:t>For Advanced Registry – Requirements for Star recognition.  In addition the animals must have 240 days in milk, 8 tests and the owner must provide documentation to ADGA regarding training. This is for those interested in 10 months of testing each year.</a:t>
            </a:r>
          </a:p>
          <a:p>
            <a:pPr lvl="1"/>
            <a:endParaRPr lang="en-US" dirty="0"/>
          </a:p>
        </p:txBody>
      </p:sp>
    </p:spTree>
    <p:extLst>
      <p:ext uri="{BB962C8B-B14F-4D97-AF65-F5344CB8AC3E}">
        <p14:creationId xmlns:p14="http://schemas.microsoft.com/office/powerpoint/2010/main" val="57329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9176-D28F-4F26-895A-5A0C17439482}"/>
              </a:ext>
            </a:extLst>
          </p:cNvPr>
          <p:cNvSpPr>
            <a:spLocks noGrp="1"/>
          </p:cNvSpPr>
          <p:nvPr>
            <p:ph type="title"/>
          </p:nvPr>
        </p:nvSpPr>
        <p:spPr/>
        <p:txBody>
          <a:bodyPr/>
          <a:lstStyle/>
          <a:p>
            <a:r>
              <a:rPr lang="en-US" dirty="0"/>
              <a:t>DHIR Certification With ISDA</a:t>
            </a:r>
          </a:p>
        </p:txBody>
      </p:sp>
      <p:sp>
        <p:nvSpPr>
          <p:cNvPr id="3" name="Content Placeholder 2">
            <a:extLst>
              <a:ext uri="{FF2B5EF4-FFF2-40B4-BE49-F238E27FC236}">
                <a16:creationId xmlns:a16="http://schemas.microsoft.com/office/drawing/2014/main" id="{E36F8D6A-16C1-4180-8F54-79A24574FA81}"/>
              </a:ext>
            </a:extLst>
          </p:cNvPr>
          <p:cNvSpPr>
            <a:spLocks noGrp="1"/>
          </p:cNvSpPr>
          <p:nvPr>
            <p:ph idx="1"/>
          </p:nvPr>
        </p:nvSpPr>
        <p:spPr/>
        <p:txBody>
          <a:bodyPr/>
          <a:lstStyle/>
          <a:p>
            <a:r>
              <a:rPr lang="en-US" dirty="0"/>
              <a:t>Certification Is Valid For 2 Years</a:t>
            </a:r>
          </a:p>
          <a:p>
            <a:endParaRPr lang="en-US" dirty="0"/>
          </a:p>
          <a:p>
            <a:r>
              <a:rPr lang="en-US" dirty="0"/>
              <a:t>Certification Costs $30</a:t>
            </a:r>
          </a:p>
          <a:p>
            <a:endParaRPr lang="en-US" dirty="0"/>
          </a:p>
          <a:p>
            <a:r>
              <a:rPr lang="en-US" dirty="0"/>
              <a:t>Confirmation Of Certification Will Be Faxed To ADGA And Mailed To Individual</a:t>
            </a:r>
          </a:p>
        </p:txBody>
      </p:sp>
    </p:spTree>
    <p:extLst>
      <p:ext uri="{BB962C8B-B14F-4D97-AF65-F5344CB8AC3E}">
        <p14:creationId xmlns:p14="http://schemas.microsoft.com/office/powerpoint/2010/main" val="99244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B48E-E731-47CC-8024-D109E9940809}"/>
              </a:ext>
            </a:extLst>
          </p:cNvPr>
          <p:cNvSpPr>
            <a:spLocks noGrp="1"/>
          </p:cNvSpPr>
          <p:nvPr>
            <p:ph type="title"/>
          </p:nvPr>
        </p:nvSpPr>
        <p:spPr>
          <a:xfrm>
            <a:off x="677334" y="1014953"/>
            <a:ext cx="8596668" cy="1320800"/>
          </a:xfrm>
        </p:spPr>
        <p:txBody>
          <a:bodyPr>
            <a:normAutofit/>
          </a:bodyPr>
          <a:lstStyle/>
          <a:p>
            <a:r>
              <a:rPr lang="en-US" dirty="0" err="1"/>
              <a:t>Herdcode</a:t>
            </a:r>
            <a:r>
              <a:rPr lang="en-US" dirty="0"/>
              <a:t> Information</a:t>
            </a:r>
            <a:br>
              <a:rPr lang="en-US" dirty="0"/>
            </a:br>
            <a:endParaRPr lang="en-US" dirty="0"/>
          </a:p>
        </p:txBody>
      </p:sp>
      <p:sp>
        <p:nvSpPr>
          <p:cNvPr id="3" name="Content Placeholder 2">
            <a:extLst>
              <a:ext uri="{FF2B5EF4-FFF2-40B4-BE49-F238E27FC236}">
                <a16:creationId xmlns:a16="http://schemas.microsoft.com/office/drawing/2014/main" id="{5D03670B-9D35-42CF-947F-ADD986D70542}"/>
              </a:ext>
            </a:extLst>
          </p:cNvPr>
          <p:cNvSpPr>
            <a:spLocks noGrp="1"/>
          </p:cNvSpPr>
          <p:nvPr>
            <p:ph idx="1"/>
          </p:nvPr>
        </p:nvSpPr>
        <p:spPr/>
        <p:txBody>
          <a:bodyPr/>
          <a:lstStyle/>
          <a:p>
            <a:pPr marL="0" indent="0">
              <a:buNone/>
            </a:pPr>
            <a:r>
              <a:rPr lang="en-US" sz="3600" dirty="0"/>
              <a:t>32185500</a:t>
            </a:r>
          </a:p>
          <a:p>
            <a:pPr marL="0" indent="0">
              <a:buNone/>
            </a:pPr>
            <a:r>
              <a:rPr lang="en-US" dirty="0"/>
              <a:t>	First Two Digits Are The State</a:t>
            </a:r>
          </a:p>
          <a:p>
            <a:pPr marL="0" indent="0">
              <a:buNone/>
            </a:pPr>
            <a:r>
              <a:rPr lang="en-US" dirty="0"/>
              <a:t>		32 – Indiana</a:t>
            </a:r>
          </a:p>
          <a:p>
            <a:pPr marL="0" indent="0">
              <a:buNone/>
            </a:pPr>
            <a:r>
              <a:rPr lang="en-US" dirty="0"/>
              <a:t>	Second Two Digits Are The County</a:t>
            </a:r>
          </a:p>
          <a:p>
            <a:pPr marL="0" indent="0">
              <a:buNone/>
            </a:pPr>
            <a:r>
              <a:rPr lang="en-US" dirty="0"/>
              <a:t>		18 – Delaware</a:t>
            </a:r>
          </a:p>
          <a:p>
            <a:pPr marL="0" indent="0">
              <a:buNone/>
            </a:pPr>
            <a:r>
              <a:rPr lang="en-US" dirty="0"/>
              <a:t>	Last Four Digits Are Random</a:t>
            </a:r>
          </a:p>
          <a:p>
            <a:pPr marL="0" indent="0">
              <a:buNone/>
            </a:pPr>
            <a:endParaRPr lang="en-US" dirty="0"/>
          </a:p>
          <a:p>
            <a:pPr marL="0" indent="0">
              <a:buNone/>
            </a:pPr>
            <a:r>
              <a:rPr lang="en-US" dirty="0"/>
              <a:t>	Assigned By DHIA Service Affiliate</a:t>
            </a:r>
          </a:p>
        </p:txBody>
      </p:sp>
    </p:spTree>
    <p:extLst>
      <p:ext uri="{BB962C8B-B14F-4D97-AF65-F5344CB8AC3E}">
        <p14:creationId xmlns:p14="http://schemas.microsoft.com/office/powerpoint/2010/main" val="35203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0D8B-E04C-41C0-96E7-299FE279EC36}"/>
              </a:ext>
            </a:extLst>
          </p:cNvPr>
          <p:cNvSpPr>
            <a:spLocks noGrp="1"/>
          </p:cNvSpPr>
          <p:nvPr>
            <p:ph type="title"/>
          </p:nvPr>
        </p:nvSpPr>
        <p:spPr/>
        <p:txBody>
          <a:bodyPr/>
          <a:lstStyle/>
          <a:p>
            <a:r>
              <a:rPr lang="en-US" dirty="0"/>
              <a:t>Required Testing Information	</a:t>
            </a:r>
          </a:p>
        </p:txBody>
      </p:sp>
      <p:sp>
        <p:nvSpPr>
          <p:cNvPr id="3" name="Content Placeholder 2">
            <a:extLst>
              <a:ext uri="{FF2B5EF4-FFF2-40B4-BE49-F238E27FC236}">
                <a16:creationId xmlns:a16="http://schemas.microsoft.com/office/drawing/2014/main" id="{40471839-09B9-4D23-A1FC-2B5D6A5563CC}"/>
              </a:ext>
            </a:extLst>
          </p:cNvPr>
          <p:cNvSpPr>
            <a:spLocks noGrp="1"/>
          </p:cNvSpPr>
          <p:nvPr>
            <p:ph idx="1"/>
          </p:nvPr>
        </p:nvSpPr>
        <p:spPr/>
        <p:txBody>
          <a:bodyPr/>
          <a:lstStyle/>
          <a:p>
            <a:r>
              <a:rPr lang="en-US" dirty="0"/>
              <a:t>Doe Registration Number &amp; Breed</a:t>
            </a:r>
          </a:p>
          <a:p>
            <a:pPr lvl="1"/>
            <a:r>
              <a:rPr lang="en-US" dirty="0"/>
              <a:t>Index/Tag Number For Doe</a:t>
            </a:r>
          </a:p>
          <a:p>
            <a:r>
              <a:rPr lang="en-US" dirty="0"/>
              <a:t>Date of Birth</a:t>
            </a:r>
          </a:p>
          <a:p>
            <a:r>
              <a:rPr lang="en-US" dirty="0"/>
              <a:t>Dam &amp; Sire Registration Numbers</a:t>
            </a:r>
          </a:p>
          <a:p>
            <a:r>
              <a:rPr lang="en-US" dirty="0"/>
              <a:t>Kidding Date</a:t>
            </a:r>
          </a:p>
          <a:p>
            <a:endParaRPr lang="en-US" dirty="0"/>
          </a:p>
        </p:txBody>
      </p:sp>
      <p:pic>
        <p:nvPicPr>
          <p:cNvPr id="4" name="Picture 3">
            <a:extLst>
              <a:ext uri="{FF2B5EF4-FFF2-40B4-BE49-F238E27FC236}">
                <a16:creationId xmlns:a16="http://schemas.microsoft.com/office/drawing/2014/main" id="{76FC41F4-6DF4-48EA-8A74-EB6937A0710D}"/>
              </a:ext>
            </a:extLst>
          </p:cNvPr>
          <p:cNvPicPr>
            <a:picLocks noChangeAspect="1"/>
          </p:cNvPicPr>
          <p:nvPr/>
        </p:nvPicPr>
        <p:blipFill rotWithShape="1">
          <a:blip r:embed="rId2"/>
          <a:srcRect l="18865" t="8889" r="43712" b="8889"/>
          <a:stretch/>
        </p:blipFill>
        <p:spPr>
          <a:xfrm>
            <a:off x="5081048" y="1752271"/>
            <a:ext cx="3470470" cy="4289091"/>
          </a:xfrm>
          <a:prstGeom prst="rect">
            <a:avLst/>
          </a:prstGeom>
        </p:spPr>
      </p:pic>
    </p:spTree>
    <p:extLst>
      <p:ext uri="{BB962C8B-B14F-4D97-AF65-F5344CB8AC3E}">
        <p14:creationId xmlns:p14="http://schemas.microsoft.com/office/powerpoint/2010/main" val="147415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8A28-0F4C-4C59-87E2-16C2C5463324}"/>
              </a:ext>
            </a:extLst>
          </p:cNvPr>
          <p:cNvSpPr>
            <a:spLocks noGrp="1"/>
          </p:cNvSpPr>
          <p:nvPr>
            <p:ph type="title"/>
          </p:nvPr>
        </p:nvSpPr>
        <p:spPr/>
        <p:txBody>
          <a:bodyPr/>
          <a:lstStyle/>
          <a:p>
            <a:r>
              <a:rPr lang="en-US" dirty="0"/>
              <a:t>Approved Scales</a:t>
            </a:r>
          </a:p>
        </p:txBody>
      </p:sp>
      <p:sp>
        <p:nvSpPr>
          <p:cNvPr id="3" name="Content Placeholder 2">
            <a:extLst>
              <a:ext uri="{FF2B5EF4-FFF2-40B4-BE49-F238E27FC236}">
                <a16:creationId xmlns:a16="http://schemas.microsoft.com/office/drawing/2014/main" id="{285D0FEF-B8F2-46E3-8493-915F79536C8D}"/>
              </a:ext>
            </a:extLst>
          </p:cNvPr>
          <p:cNvSpPr>
            <a:spLocks noGrp="1"/>
          </p:cNvSpPr>
          <p:nvPr>
            <p:ph idx="1"/>
          </p:nvPr>
        </p:nvSpPr>
        <p:spPr>
          <a:xfrm>
            <a:off x="3167406" y="2160589"/>
            <a:ext cx="6683604" cy="3880773"/>
          </a:xfrm>
        </p:spPr>
        <p:txBody>
          <a:bodyPr/>
          <a:lstStyle/>
          <a:p>
            <a:r>
              <a:rPr lang="en-US" dirty="0"/>
              <a:t>Scales Must Be Calibrated Annually</a:t>
            </a:r>
          </a:p>
          <a:p>
            <a:pPr lvl="1"/>
            <a:r>
              <a:rPr lang="en-US" dirty="0"/>
              <a:t>Scale Calibration Is $5 Plus Shipment Back</a:t>
            </a:r>
          </a:p>
          <a:p>
            <a:pPr lvl="1"/>
            <a:r>
              <a:rPr lang="en-US" dirty="0"/>
              <a:t>Free Calibration At Indiana State Fair</a:t>
            </a:r>
          </a:p>
          <a:p>
            <a:r>
              <a:rPr lang="en-US" dirty="0"/>
              <a:t>Approved Scales: </a:t>
            </a:r>
            <a:r>
              <a:rPr lang="en-US" dirty="0">
                <a:hlinkClick r:id="rId2"/>
              </a:rPr>
              <a:t>http://www.quality-certification.com/approved_devices.asp#scales</a:t>
            </a:r>
            <a:endParaRPr lang="en-US" dirty="0"/>
          </a:p>
          <a:p>
            <a:r>
              <a:rPr lang="en-US" dirty="0"/>
              <a:t>ISDA Sells Calibrated AWS H110 Scales For $25 Plus Shipping</a:t>
            </a:r>
          </a:p>
        </p:txBody>
      </p:sp>
      <p:pic>
        <p:nvPicPr>
          <p:cNvPr id="4" name="Picture 3">
            <a:extLst>
              <a:ext uri="{FF2B5EF4-FFF2-40B4-BE49-F238E27FC236}">
                <a16:creationId xmlns:a16="http://schemas.microsoft.com/office/drawing/2014/main" id="{EE37337D-1FC4-43CE-8802-71E401F27D27}"/>
              </a:ext>
            </a:extLst>
          </p:cNvPr>
          <p:cNvPicPr>
            <a:picLocks noChangeAspect="1"/>
          </p:cNvPicPr>
          <p:nvPr/>
        </p:nvPicPr>
        <p:blipFill>
          <a:blip r:embed="rId3"/>
          <a:stretch>
            <a:fillRect/>
          </a:stretch>
        </p:blipFill>
        <p:spPr>
          <a:xfrm>
            <a:off x="884353" y="1930400"/>
            <a:ext cx="1562100" cy="4762500"/>
          </a:xfrm>
          <a:prstGeom prst="rect">
            <a:avLst/>
          </a:prstGeom>
        </p:spPr>
      </p:pic>
    </p:spTree>
    <p:extLst>
      <p:ext uri="{BB962C8B-B14F-4D97-AF65-F5344CB8AC3E}">
        <p14:creationId xmlns:p14="http://schemas.microsoft.com/office/powerpoint/2010/main" val="7103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F0A7-6FD7-4D66-BF71-8D3713A8D4B7}"/>
              </a:ext>
            </a:extLst>
          </p:cNvPr>
          <p:cNvSpPr>
            <a:spLocks noGrp="1"/>
          </p:cNvSpPr>
          <p:nvPr>
            <p:ph type="title"/>
          </p:nvPr>
        </p:nvSpPr>
        <p:spPr/>
        <p:txBody>
          <a:bodyPr/>
          <a:lstStyle/>
          <a:p>
            <a:r>
              <a:rPr lang="en-US" dirty="0"/>
              <a:t>Weighing &amp; Sampling Milk</a:t>
            </a:r>
          </a:p>
        </p:txBody>
      </p:sp>
      <p:sp>
        <p:nvSpPr>
          <p:cNvPr id="3" name="Content Placeholder 2">
            <a:extLst>
              <a:ext uri="{FF2B5EF4-FFF2-40B4-BE49-F238E27FC236}">
                <a16:creationId xmlns:a16="http://schemas.microsoft.com/office/drawing/2014/main" id="{C22F6D91-18BC-476F-B951-1C56EF3B86AD}"/>
              </a:ext>
            </a:extLst>
          </p:cNvPr>
          <p:cNvSpPr>
            <a:spLocks noGrp="1"/>
          </p:cNvSpPr>
          <p:nvPr>
            <p:ph idx="1"/>
          </p:nvPr>
        </p:nvSpPr>
        <p:spPr>
          <a:xfrm>
            <a:off x="3063711" y="1845906"/>
            <a:ext cx="6815580" cy="3166187"/>
          </a:xfrm>
        </p:spPr>
        <p:txBody>
          <a:bodyPr>
            <a:normAutofit/>
          </a:bodyPr>
          <a:lstStyle/>
          <a:p>
            <a:r>
              <a:rPr lang="en-US" dirty="0"/>
              <a:t>Tare Scale To Bucket Or Record Weight Of Bucket</a:t>
            </a:r>
          </a:p>
          <a:p>
            <a:r>
              <a:rPr lang="en-US" dirty="0"/>
              <a:t>Weigh And Record Milk Weights</a:t>
            </a:r>
          </a:p>
          <a:p>
            <a:pPr lvl="1"/>
            <a:r>
              <a:rPr lang="en-US" dirty="0"/>
              <a:t>Easiest Is To Write Weights And Sample Number On Vial Then Transfer To Paperwork After Milking (See Below)</a:t>
            </a:r>
          </a:p>
          <a:p>
            <a:r>
              <a:rPr lang="en-US" dirty="0"/>
              <a:t>Agitate Milk Sample By Stirring</a:t>
            </a:r>
          </a:p>
          <a:p>
            <a:r>
              <a:rPr lang="en-US" dirty="0"/>
              <a:t>Fill Vial Halfway with Agitated Milk</a:t>
            </a:r>
          </a:p>
          <a:p>
            <a:pPr lvl="1"/>
            <a:r>
              <a:rPr lang="en-US" dirty="0"/>
              <a:t>Repeat During Second Milking - Keeping The Sample Volume Below Maximum Fill Line</a:t>
            </a:r>
          </a:p>
        </p:txBody>
      </p:sp>
      <p:pic>
        <p:nvPicPr>
          <p:cNvPr id="6" name="Picture 5">
            <a:extLst>
              <a:ext uri="{FF2B5EF4-FFF2-40B4-BE49-F238E27FC236}">
                <a16:creationId xmlns:a16="http://schemas.microsoft.com/office/drawing/2014/main" id="{8C08B03C-9335-4A18-B9D0-FB0F795E4B0C}"/>
              </a:ext>
            </a:extLst>
          </p:cNvPr>
          <p:cNvPicPr>
            <a:picLocks noChangeAspect="1"/>
          </p:cNvPicPr>
          <p:nvPr/>
        </p:nvPicPr>
        <p:blipFill>
          <a:blip r:embed="rId2"/>
          <a:stretch>
            <a:fillRect/>
          </a:stretch>
        </p:blipFill>
        <p:spPr>
          <a:xfrm>
            <a:off x="677334" y="2139884"/>
            <a:ext cx="2182557" cy="3877392"/>
          </a:xfrm>
          <a:prstGeom prst="rect">
            <a:avLst/>
          </a:prstGeom>
        </p:spPr>
      </p:pic>
      <p:pic>
        <p:nvPicPr>
          <p:cNvPr id="7" name="Picture 6">
            <a:extLst>
              <a:ext uri="{FF2B5EF4-FFF2-40B4-BE49-F238E27FC236}">
                <a16:creationId xmlns:a16="http://schemas.microsoft.com/office/drawing/2014/main" id="{2F1A89B7-1F52-40FE-B2B1-B3AF86DC22E7}"/>
              </a:ext>
            </a:extLst>
          </p:cNvPr>
          <p:cNvPicPr>
            <a:picLocks noChangeAspect="1"/>
          </p:cNvPicPr>
          <p:nvPr/>
        </p:nvPicPr>
        <p:blipFill>
          <a:blip r:embed="rId3"/>
          <a:stretch>
            <a:fillRect/>
          </a:stretch>
        </p:blipFill>
        <p:spPr>
          <a:xfrm>
            <a:off x="3495771" y="4676925"/>
            <a:ext cx="3651821" cy="2066723"/>
          </a:xfrm>
          <a:prstGeom prst="rect">
            <a:avLst/>
          </a:prstGeom>
        </p:spPr>
      </p:pic>
    </p:spTree>
    <p:extLst>
      <p:ext uri="{BB962C8B-B14F-4D97-AF65-F5344CB8AC3E}">
        <p14:creationId xmlns:p14="http://schemas.microsoft.com/office/powerpoint/2010/main" val="32681249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450</TotalTime>
  <Words>789</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Indiana State Dairy Association </vt:lpstr>
      <vt:lpstr>Register For DHIR With ADGA</vt:lpstr>
      <vt:lpstr>Register For DHIR With ADGA</vt:lpstr>
      <vt:lpstr>Test Types</vt:lpstr>
      <vt:lpstr>DHIR Certification With ISDA</vt:lpstr>
      <vt:lpstr>Herdcode Information </vt:lpstr>
      <vt:lpstr>Required Testing Information </vt:lpstr>
      <vt:lpstr>Approved Scales</vt:lpstr>
      <vt:lpstr>Weighing &amp; Sampling Milk</vt:lpstr>
      <vt:lpstr>Agitating and Storing Samples</vt:lpstr>
      <vt:lpstr>Sending Test Day Off</vt:lpstr>
      <vt:lpstr>Post-Test Date</vt:lpstr>
      <vt:lpstr>Verification Test</vt:lpstr>
      <vt:lpstr>Round Robin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State Dairy Association</dc:title>
  <dc:creator>Straw, Elizabeth A</dc:creator>
  <cp:lastModifiedBy>Straw, Elizabeth A</cp:lastModifiedBy>
  <cp:revision>29</cp:revision>
  <dcterms:created xsi:type="dcterms:W3CDTF">2020-12-31T20:01:32Z</dcterms:created>
  <dcterms:modified xsi:type="dcterms:W3CDTF">2021-01-01T23:39:46Z</dcterms:modified>
</cp:coreProperties>
</file>